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 Ligh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Light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Light-italic.fntdata"/><Relationship Id="rId27" Type="http://schemas.openxmlformats.org/officeDocument/2006/relationships/font" Target="fonts/Raleway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7471c9795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c7471c9795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769024ed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c769024ed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74be5220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c74be5220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74be5220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c74be5220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78861b0b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c78861b0b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6efb7244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c6efb7244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c74be5220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c74be5220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78861b0b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c78861b0b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78861b0b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c78861b0b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c6f977b5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c6f977b5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6efb7244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c6efb7244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c7471c9795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c7471c9795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c74be5220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c74be5220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c74be5220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c74be5220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6efb7244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c6efb7244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7471c9795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c7471c9795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7471c9795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c7471c9795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760d8eb0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c760d8eb0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769024ed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c769024ed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jpg"/><Relationship Id="rId4" Type="http://schemas.openxmlformats.org/officeDocument/2006/relationships/image" Target="../media/image50.png"/><Relationship Id="rId5" Type="http://schemas.openxmlformats.org/officeDocument/2006/relationships/image" Target="../media/image4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rxiv.org/pdf/1904.04443.pdf" TargetMode="External"/><Relationship Id="rId4" Type="http://schemas.openxmlformats.org/officeDocument/2006/relationships/hyperlink" Target="https://openaccess.thecvf.com/content_ICCV_2019/papers/Chiu_Understanding_Generalized_Whitening_and_Coloring_Transform_for_Universal_Style_Transfer_ICCV_2019_paper.pdf" TargetMode="External"/><Relationship Id="rId5" Type="http://schemas.openxmlformats.org/officeDocument/2006/relationships/hyperlink" Target="https://arxiv.org/abs/1108.5710" TargetMode="External"/><Relationship Id="rId6" Type="http://schemas.openxmlformats.org/officeDocument/2006/relationships/hyperlink" Target="https://arxiv.org/abs/1409.1556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Relationship Id="rId4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6.jp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Relationship Id="rId6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jpg"/><Relationship Id="rId10" Type="http://schemas.openxmlformats.org/officeDocument/2006/relationships/image" Target="../media/image22.jpg"/><Relationship Id="rId13" Type="http://schemas.openxmlformats.org/officeDocument/2006/relationships/image" Target="../media/image37.jpg"/><Relationship Id="rId1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24.jpg"/><Relationship Id="rId9" Type="http://schemas.openxmlformats.org/officeDocument/2006/relationships/image" Target="../media/image30.jpg"/><Relationship Id="rId15" Type="http://schemas.openxmlformats.org/officeDocument/2006/relationships/image" Target="../media/image28.jpg"/><Relationship Id="rId14" Type="http://schemas.openxmlformats.org/officeDocument/2006/relationships/image" Target="../media/image6.jpg"/><Relationship Id="rId17" Type="http://schemas.openxmlformats.org/officeDocument/2006/relationships/image" Target="../media/image32.png"/><Relationship Id="rId16" Type="http://schemas.openxmlformats.org/officeDocument/2006/relationships/image" Target="../media/image23.jpg"/><Relationship Id="rId5" Type="http://schemas.openxmlformats.org/officeDocument/2006/relationships/image" Target="../media/image17.jpg"/><Relationship Id="rId6" Type="http://schemas.openxmlformats.org/officeDocument/2006/relationships/image" Target="../media/image21.jpg"/><Relationship Id="rId18" Type="http://schemas.openxmlformats.org/officeDocument/2006/relationships/image" Target="../media/image36.png"/><Relationship Id="rId7" Type="http://schemas.openxmlformats.org/officeDocument/2006/relationships/image" Target="../media/image26.jpg"/><Relationship Id="rId8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image" Target="../media/image47.jpg"/><Relationship Id="rId5" Type="http://schemas.openxmlformats.org/officeDocument/2006/relationships/image" Target="../media/image49.jpg"/><Relationship Id="rId6" Type="http://schemas.openxmlformats.org/officeDocument/2006/relationships/image" Target="../media/image39.jpg"/><Relationship Id="rId7" Type="http://schemas.openxmlformats.org/officeDocument/2006/relationships/image" Target="../media/image4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2044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Graphical Models : Discrete Inference &amp; Learning</a:t>
            </a:r>
            <a:endParaRPr sz="3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2939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Style Transfer using Graph Cuts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11350" y="4579825"/>
            <a:ext cx="74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[1] </a:t>
            </a:r>
            <a:r>
              <a:rPr i="1" lang="fr"/>
              <a:t>Multimodal Style Transfer via Graph Cuts</a:t>
            </a:r>
            <a:r>
              <a:rPr lang="fr"/>
              <a:t>, Y. Zhan et al. (2020)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520650" y="3438313"/>
            <a:ext cx="81027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Antoine DEBOUCHAGE, Thomas LEMERCIER, Gaspard BERTHELIER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Results</a:t>
            </a:r>
            <a:endParaRPr/>
          </a:p>
        </p:txBody>
      </p:sp>
      <p:sp>
        <p:nvSpPr>
          <p:cNvPr id="211" name="Google Shape;21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12" name="Google Shape;2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075" y="900300"/>
            <a:ext cx="1863775" cy="18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1525" y="1475613"/>
            <a:ext cx="2774614" cy="26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1075" y="2808775"/>
            <a:ext cx="1863775" cy="18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220" name="Google Shape;22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1" name="Google Shape;221;p23"/>
          <p:cNvSpPr txBox="1"/>
          <p:nvPr>
            <p:ph idx="1" type="body"/>
          </p:nvPr>
        </p:nvSpPr>
        <p:spPr>
          <a:xfrm>
            <a:off x="311700" y="1152475"/>
            <a:ext cx="85206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Successively</a:t>
            </a:r>
            <a:r>
              <a:rPr lang="fr"/>
              <a:t> reimplemented the MST algorithm, as well as a study of 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❏"/>
            </a:pPr>
            <a:r>
              <a:rPr lang="fr"/>
              <a:t>alpha expansion algorithm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fr"/>
              <a:t>choice of feature space (RGB / VGG)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fr"/>
              <a:t>smoothness energy coefficient λ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fr"/>
              <a:t>weight of style transfer α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No artefacts and effective multimodality.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Many potential applications : </a:t>
            </a:r>
            <a:r>
              <a:rPr lang="fr"/>
              <a:t>data augmentation, </a:t>
            </a:r>
            <a:r>
              <a:rPr lang="fr"/>
              <a:t>digital art, photo filters (instagram, snapchat, …), interior design, 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Drawbacks : must choose </a:t>
            </a:r>
            <a:r>
              <a:rPr lang="fr"/>
              <a:t>α manually depending on context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/>
          <p:nvPr>
            <p:ph type="title"/>
          </p:nvPr>
        </p:nvSpPr>
        <p:spPr>
          <a:xfrm>
            <a:off x="311700" y="5633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Thank you for </a:t>
            </a:r>
            <a:r>
              <a:rPr lang="fr"/>
              <a:t>your attention</a:t>
            </a:r>
            <a:endParaRPr/>
          </a:p>
        </p:txBody>
      </p:sp>
      <p:sp>
        <p:nvSpPr>
          <p:cNvPr id="227" name="Google Shape;22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8" name="Google Shape;228;p24"/>
          <p:cNvSpPr txBox="1"/>
          <p:nvPr/>
        </p:nvSpPr>
        <p:spPr>
          <a:xfrm>
            <a:off x="649775" y="1405150"/>
            <a:ext cx="7656600" cy="3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[1] </a:t>
            </a:r>
            <a:r>
              <a:rPr i="1" lang="fr">
                <a:solidFill>
                  <a:schemeClr val="dk2"/>
                </a:solidFill>
              </a:rPr>
              <a:t>Multimodal Style Transfer via Graph Cuts</a:t>
            </a:r>
            <a:r>
              <a:rPr lang="fr">
                <a:solidFill>
                  <a:schemeClr val="dk2"/>
                </a:solidFill>
              </a:rPr>
              <a:t>, Y. Zhang et al. (2020),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https://arxiv.org/pdf/1904.04443.pdf</a:t>
            </a:r>
            <a:br>
              <a:rPr lang="fr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[2] </a:t>
            </a:r>
            <a:r>
              <a:rPr i="1" lang="fr">
                <a:solidFill>
                  <a:schemeClr val="dk2"/>
                </a:solidFill>
              </a:rPr>
              <a:t>Understanding Generalized Whitening and Coloring Transform for Universal Style Transfer</a:t>
            </a:r>
            <a:r>
              <a:rPr lang="fr">
                <a:solidFill>
                  <a:schemeClr val="dk2"/>
                </a:solidFill>
              </a:rPr>
              <a:t>, T. Chiu (2019), </a:t>
            </a:r>
            <a:r>
              <a:rPr lang="fr" u="sng">
                <a:solidFill>
                  <a:schemeClr val="hlink"/>
                </a:solidFill>
                <a:hlinkClick r:id="rId4"/>
              </a:rPr>
              <a:t>https://openaccess.thecvf.com/content_ICCV_2019/papers/Chiu_Understanding_Generalized_Whitening_and_Coloring_Transform_for_Universal_Style_Transfer_ICCV_2019_paper.pdf</a:t>
            </a:r>
            <a:br>
              <a:rPr lang="fr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[3] </a:t>
            </a:r>
            <a:r>
              <a:rPr i="1" lang="fr">
                <a:solidFill>
                  <a:schemeClr val="dk2"/>
                </a:solidFill>
              </a:rPr>
              <a:t>Generalized Fast Approximate Energy Minimization via Graph Cuts: Alpha-Expansion Beta-Shrink Moves</a:t>
            </a:r>
            <a:r>
              <a:rPr lang="fr">
                <a:solidFill>
                  <a:schemeClr val="dk2"/>
                </a:solidFill>
              </a:rPr>
              <a:t>, M. Schmidt et al. (2011), </a:t>
            </a:r>
            <a:r>
              <a:rPr lang="fr" u="sng">
                <a:solidFill>
                  <a:schemeClr val="hlink"/>
                </a:solidFill>
                <a:hlinkClick r:id="rId5"/>
              </a:rPr>
              <a:t>https://arxiv.org/abs/1108.5710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2"/>
                </a:solidFill>
              </a:rPr>
              <a:t>[4] </a:t>
            </a:r>
            <a:r>
              <a:rPr i="1" lang="fr">
                <a:solidFill>
                  <a:schemeClr val="dk2"/>
                </a:solidFill>
              </a:rPr>
              <a:t>Very Deep Convolutional Networks for Large-Scale Image Recognition</a:t>
            </a:r>
            <a:r>
              <a:rPr lang="fr">
                <a:solidFill>
                  <a:schemeClr val="dk2"/>
                </a:solidFill>
              </a:rPr>
              <a:t>, K. Simonyan et al. (2014), </a:t>
            </a:r>
            <a:r>
              <a:rPr lang="fr" u="sng">
                <a:solidFill>
                  <a:schemeClr val="hlink"/>
                </a:solidFill>
                <a:hlinkClick r:id="rId6"/>
              </a:rPr>
              <a:t>https://arxiv.org/abs/1409.1556</a:t>
            </a:r>
            <a:r>
              <a:rPr lang="fr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Appendix</a:t>
            </a:r>
            <a:endParaRPr/>
          </a:p>
        </p:txBody>
      </p:sp>
      <p:sp>
        <p:nvSpPr>
          <p:cNvPr id="234" name="Google Shape;23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Problems of SOTA</a:t>
            </a:r>
            <a:endParaRPr/>
          </a:p>
        </p:txBody>
      </p:sp>
      <p:sp>
        <p:nvSpPr>
          <p:cNvPr id="240" name="Google Shape;24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1" name="Google Shape;241;p26"/>
          <p:cNvSpPr txBox="1"/>
          <p:nvPr/>
        </p:nvSpPr>
        <p:spPr>
          <a:xfrm>
            <a:off x="176125" y="4659925"/>
            <a:ext cx="74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</a:rPr>
              <a:t>[1], [2], [3], [4]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42" name="Google Shape;242;p26"/>
          <p:cNvSpPr txBox="1"/>
          <p:nvPr/>
        </p:nvSpPr>
        <p:spPr>
          <a:xfrm>
            <a:off x="871350" y="1455738"/>
            <a:ext cx="3288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distorsions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wash out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3" name="Google Shape;243;p26"/>
          <p:cNvSpPr txBox="1"/>
          <p:nvPr/>
        </p:nvSpPr>
        <p:spPr>
          <a:xfrm>
            <a:off x="777125" y="3580038"/>
            <a:ext cx="3288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errors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44" name="Google Shape;2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3775" y="1017725"/>
            <a:ext cx="2577901" cy="19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0838" y="3301425"/>
            <a:ext cx="3362325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Proposed Method [1]</a:t>
            </a:r>
            <a:endParaRPr/>
          </a:p>
        </p:txBody>
      </p:sp>
      <p:sp>
        <p:nvSpPr>
          <p:cNvPr id="251" name="Google Shape;251;p27"/>
          <p:cNvSpPr txBox="1"/>
          <p:nvPr>
            <p:ph idx="1" type="body"/>
          </p:nvPr>
        </p:nvSpPr>
        <p:spPr>
          <a:xfrm>
            <a:off x="311700" y="1246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fr"/>
              <a:t>Feature extraction : convolutional network (layer Conv_4_1 of VGG-19) [4]</a:t>
            </a:r>
            <a:br>
              <a:rPr lang="fr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fr"/>
              <a:t>Extract style clusters : K-means for K style clusters</a:t>
            </a:r>
            <a:br>
              <a:rPr lang="fr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fr"/>
              <a:t>(content image pixels) ⇹ (style cluster centers) matching :</a:t>
            </a:r>
            <a:br>
              <a:rPr lang="fr"/>
            </a:br>
            <a:r>
              <a:rPr lang="fr"/>
              <a:t>using graph cuts, specifically </a:t>
            </a:r>
            <a:r>
              <a:rPr b="1" lang="fr"/>
              <a:t>alpha expansion </a:t>
            </a:r>
            <a:r>
              <a:rPr lang="fr"/>
              <a:t>[3]</a:t>
            </a:r>
            <a:br>
              <a:rPr b="1" lang="fr"/>
            </a:b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fr"/>
              <a:t>Style transfer : f</a:t>
            </a:r>
            <a:r>
              <a:rPr lang="fr"/>
              <a:t>eature whitening and coloring (WCT) [2]</a:t>
            </a:r>
            <a:br>
              <a:rPr lang="fr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fr"/>
              <a:t>Decoder : ~mirror of VGG, trained with loss on content and style</a:t>
            </a:r>
            <a:endParaRPr/>
          </a:p>
        </p:txBody>
      </p:sp>
      <p:sp>
        <p:nvSpPr>
          <p:cNvPr id="252" name="Google Shape;25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53" name="Google Shape;253;p27"/>
          <p:cNvSpPr txBox="1"/>
          <p:nvPr/>
        </p:nvSpPr>
        <p:spPr>
          <a:xfrm>
            <a:off x="176125" y="4659925"/>
            <a:ext cx="74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</a:rPr>
              <a:t>[1], [2], [3], [4]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59" name="Google Shape;2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Graphcut</a:t>
            </a:r>
            <a:endParaRPr/>
          </a:p>
        </p:txBody>
      </p:sp>
      <p:sp>
        <p:nvSpPr>
          <p:cNvPr id="260" name="Google Shape;260;p28"/>
          <p:cNvSpPr txBox="1"/>
          <p:nvPr/>
        </p:nvSpPr>
        <p:spPr>
          <a:xfrm>
            <a:off x="638100" y="1425525"/>
            <a:ext cx="7867800" cy="3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Using </a:t>
            </a:r>
            <a:r>
              <a:rPr i="1" lang="fr" sz="1800">
                <a:solidFill>
                  <a:schemeClr val="dk2"/>
                </a:solidFill>
              </a:rPr>
              <a:t>networkx </a:t>
            </a:r>
            <a:r>
              <a:rPr lang="fr" sz="1800">
                <a:solidFill>
                  <a:schemeClr val="dk2"/>
                </a:solidFill>
              </a:rPr>
              <a:t>:  </a:t>
            </a:r>
            <a:r>
              <a:rPr b="1" lang="fr" sz="1800">
                <a:solidFill>
                  <a:schemeClr val="dk2"/>
                </a:solidFill>
              </a:rPr>
              <a:t>Stoer-Wagner algorithm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recursively merges nodes pair by pair using having only two sets of nodes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	we can also use </a:t>
            </a:r>
            <a:r>
              <a:rPr b="1" lang="fr" sz="1800">
                <a:solidFill>
                  <a:schemeClr val="dk2"/>
                </a:solidFill>
              </a:rPr>
              <a:t>shortest augmenting path</a:t>
            </a:r>
            <a:r>
              <a:rPr lang="fr" sz="1800">
                <a:solidFill>
                  <a:schemeClr val="dk2"/>
                </a:solidFill>
              </a:rPr>
              <a:t> algorithm to maximize flow (and thus find min-cut via the max-flow mint-cut theorem)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Using </a:t>
            </a:r>
            <a:r>
              <a:rPr i="1" lang="fr" sz="1800">
                <a:solidFill>
                  <a:schemeClr val="dk2"/>
                </a:solidFill>
              </a:rPr>
              <a:t>igraph </a:t>
            </a:r>
            <a:r>
              <a:rPr lang="fr" sz="1800">
                <a:solidFill>
                  <a:schemeClr val="dk2"/>
                </a:solidFill>
              </a:rPr>
              <a:t>: </a:t>
            </a:r>
            <a:r>
              <a:rPr lang="fr" sz="1800">
                <a:solidFill>
                  <a:schemeClr val="dk2"/>
                </a:solidFill>
              </a:rPr>
              <a:t> Stoer-Wagner algorithm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supposed to be faster but we did not observe a difference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66" name="Google Shape;2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WCT</a:t>
            </a:r>
            <a:endParaRPr/>
          </a:p>
        </p:txBody>
      </p:sp>
      <p:pic>
        <p:nvPicPr>
          <p:cNvPr id="267" name="Google Shape;2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25" y="1663363"/>
            <a:ext cx="24098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100" y="1487175"/>
            <a:ext cx="5000625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9"/>
          <p:cNvSpPr txBox="1"/>
          <p:nvPr/>
        </p:nvSpPr>
        <p:spPr>
          <a:xfrm>
            <a:off x="398900" y="2247625"/>
            <a:ext cx="3241200" cy="24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Whitening of the content image and coloring using the style clusters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W and C use eigenvalues of the content image and style image respectively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5" name="Google Shape;27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Decoder training</a:t>
            </a:r>
            <a:endParaRPr/>
          </a:p>
        </p:txBody>
      </p:sp>
      <p:pic>
        <p:nvPicPr>
          <p:cNvPr id="276" name="Google Shape;2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850" y="661263"/>
            <a:ext cx="463658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0"/>
          <p:cNvSpPr txBox="1"/>
          <p:nvPr/>
        </p:nvSpPr>
        <p:spPr>
          <a:xfrm>
            <a:off x="425100" y="1554775"/>
            <a:ext cx="3241200" cy="24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MSE loss on 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transformed image / content image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fr" sz="1800">
                <a:solidFill>
                  <a:schemeClr val="dk2"/>
                </a:solidFill>
              </a:rPr>
              <a:t>transformed image / style image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(in the feature space)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571" y="493935"/>
            <a:ext cx="5688975" cy="4259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State of the art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222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Style transfer : applying the “style”</a:t>
            </a:r>
            <a:br>
              <a:rPr lang="fr"/>
            </a:br>
            <a:r>
              <a:rPr lang="fr"/>
              <a:t>(shape, color, texture) of a </a:t>
            </a:r>
            <a:r>
              <a:rPr i="1" lang="fr"/>
              <a:t>style image</a:t>
            </a:r>
            <a:br>
              <a:rPr i="1" lang="fr"/>
            </a:br>
            <a:r>
              <a:rPr lang="fr"/>
              <a:t>to a </a:t>
            </a:r>
            <a:r>
              <a:rPr i="1" lang="fr"/>
              <a:t>content image</a:t>
            </a:r>
            <a:br>
              <a:rPr i="1" lang="fr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Two families of methods 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❏"/>
            </a:pPr>
            <a:r>
              <a:rPr lang="fr"/>
              <a:t>Parametric : using the statistics of style image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fr"/>
              <a:t>Patch-based : </a:t>
            </a:r>
            <a:r>
              <a:rPr lang="fr"/>
              <a:t>matching</a:t>
            </a:r>
            <a:r>
              <a:rPr lang="fr"/>
              <a:t> and merging patch of pixels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Issues : artifacts, wash-out effect, errors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→ MST [1] : solves these issues and allows </a:t>
            </a:r>
            <a:r>
              <a:rPr b="1" lang="fr"/>
              <a:t>multimodality</a:t>
            </a:r>
            <a:endParaRPr b="1"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0" l="0" r="32180" t="0"/>
          <a:stretch/>
        </p:blipFill>
        <p:spPr>
          <a:xfrm>
            <a:off x="5257726" y="708300"/>
            <a:ext cx="3574575" cy="16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6150400" y="3441425"/>
            <a:ext cx="28119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multimodality : different styles applied to different locations in content image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169325" y="380475"/>
            <a:ext cx="1550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content image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7141925" y="380475"/>
            <a:ext cx="1550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style </a:t>
            </a:r>
            <a:r>
              <a:rPr lang="fr" sz="1200">
                <a:solidFill>
                  <a:schemeClr val="dk2"/>
                </a:solidFill>
              </a:rPr>
              <a:t>image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176125" y="4659925"/>
            <a:ext cx="74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</a:rPr>
              <a:t>[1]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500" y="942419"/>
            <a:ext cx="4676376" cy="14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2"/>
          <p:cNvSpPr txBox="1"/>
          <p:nvPr/>
        </p:nvSpPr>
        <p:spPr>
          <a:xfrm>
            <a:off x="782150" y="1401163"/>
            <a:ext cx="25599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seeing the cluster match making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90" name="Google Shape;2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0500" y="3031625"/>
            <a:ext cx="4676338" cy="14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2"/>
          <p:cNvSpPr txBox="1"/>
          <p:nvPr/>
        </p:nvSpPr>
        <p:spPr>
          <a:xfrm>
            <a:off x="853000" y="3448525"/>
            <a:ext cx="25599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distance to chosen cluster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2" name="Google Shape;29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Pipeline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876" y="599525"/>
            <a:ext cx="7507277" cy="42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2619500" y="894450"/>
            <a:ext cx="3933300" cy="2011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323900" y="3198625"/>
            <a:ext cx="5548200" cy="14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dk2"/>
                </a:solidFill>
              </a:rPr>
              <a:t>Encoder</a:t>
            </a:r>
            <a:r>
              <a:rPr lang="fr" sz="1500">
                <a:solidFill>
                  <a:schemeClr val="dk2"/>
                </a:solidFill>
              </a:rPr>
              <a:t>: pretrained VGG </a:t>
            </a:r>
            <a:r>
              <a:rPr lang="fr" sz="1500">
                <a:solidFill>
                  <a:schemeClr val="dk2"/>
                </a:solidFill>
              </a:rPr>
              <a:t>truncated up to Conv4_1</a:t>
            </a:r>
            <a:br>
              <a:rPr lang="fr" sz="1500">
                <a:solidFill>
                  <a:schemeClr val="dk2"/>
                </a:solidFill>
              </a:rPr>
            </a:b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dk2"/>
                </a:solidFill>
              </a:rPr>
              <a:t>Style matching</a:t>
            </a:r>
            <a:r>
              <a:rPr lang="fr" sz="1500">
                <a:solidFill>
                  <a:schemeClr val="dk2"/>
                </a:solidFill>
              </a:rPr>
              <a:t> : graph cuts (</a:t>
            </a:r>
            <a:r>
              <a:rPr i="1" lang="fr" sz="1500">
                <a:solidFill>
                  <a:schemeClr val="dk2"/>
                </a:solidFill>
              </a:rPr>
              <a:t>alpha expansion</a:t>
            </a:r>
            <a:r>
              <a:rPr lang="fr" sz="1500">
                <a:solidFill>
                  <a:schemeClr val="dk2"/>
                </a:solidFill>
              </a:rPr>
              <a:t>)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dk2"/>
                </a:solidFill>
              </a:rPr>
              <a:t>Style transfer</a:t>
            </a:r>
            <a:r>
              <a:rPr lang="fr" sz="1500">
                <a:solidFill>
                  <a:schemeClr val="dk2"/>
                </a:solidFill>
              </a:rPr>
              <a:t>: feature whitening and coloring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fr" sz="1500">
                <a:solidFill>
                  <a:schemeClr val="dk2"/>
                </a:solidFill>
              </a:rPr>
            </a:br>
            <a:r>
              <a:rPr b="1" lang="fr" sz="1500">
                <a:solidFill>
                  <a:schemeClr val="dk2"/>
                </a:solidFill>
              </a:rPr>
              <a:t>Decoder</a:t>
            </a:r>
            <a:r>
              <a:rPr lang="fr" sz="1500">
                <a:solidFill>
                  <a:schemeClr val="dk2"/>
                </a:solidFill>
              </a:rPr>
              <a:t>: to train (content &amp; style losses = MSE)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2621750" y="445025"/>
            <a:ext cx="9525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MST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176125" y="4659925"/>
            <a:ext cx="74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</a:rPr>
              <a:t>[1], [4]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Pipeline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0" l="0" r="0" t="35707"/>
          <a:stretch/>
        </p:blipFill>
        <p:spPr>
          <a:xfrm>
            <a:off x="630925" y="1964675"/>
            <a:ext cx="8520602" cy="273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8550" y="4082162"/>
            <a:ext cx="2102625" cy="4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5">
            <a:alphaModFix/>
          </a:blip>
          <a:srcRect b="0" l="0" r="70134" t="0"/>
          <a:stretch/>
        </p:blipFill>
        <p:spPr>
          <a:xfrm>
            <a:off x="3214875" y="2759575"/>
            <a:ext cx="56002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5">
            <a:alphaModFix/>
          </a:blip>
          <a:srcRect b="0" l="33598" r="0" t="0"/>
          <a:stretch/>
        </p:blipFill>
        <p:spPr>
          <a:xfrm>
            <a:off x="5363300" y="2019400"/>
            <a:ext cx="124515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6">
            <a:alphaModFix/>
          </a:blip>
          <a:srcRect b="0" l="0" r="0" t="50236"/>
          <a:stretch/>
        </p:blipFill>
        <p:spPr>
          <a:xfrm>
            <a:off x="74675" y="3320800"/>
            <a:ext cx="638450" cy="600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6">
            <a:alphaModFix/>
          </a:blip>
          <a:srcRect b="50236" l="0" r="0" t="0"/>
          <a:stretch/>
        </p:blipFill>
        <p:spPr>
          <a:xfrm>
            <a:off x="74675" y="3931359"/>
            <a:ext cx="638450" cy="600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7">
            <a:alphaModFix/>
          </a:blip>
          <a:srcRect b="0" l="52950" r="0" t="0"/>
          <a:stretch/>
        </p:blipFill>
        <p:spPr>
          <a:xfrm>
            <a:off x="7858725" y="2685050"/>
            <a:ext cx="638449" cy="63575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176125" y="4659925"/>
            <a:ext cx="74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</a:rPr>
              <a:t>[1], [2], [3]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311688" y="1764600"/>
            <a:ext cx="553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fr">
                <a:solidFill>
                  <a:schemeClr val="dk2"/>
                </a:solidFill>
                <a:latin typeface="Raleway Light"/>
                <a:ea typeface="Raleway Light"/>
                <a:cs typeface="Raleway Light"/>
                <a:sym typeface="Raleway Light"/>
              </a:rPr>
              <a:t>K-means for K style clusters</a:t>
            </a:r>
            <a:endParaRPr i="1"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96525" y="1964676"/>
            <a:ext cx="1766765" cy="4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 rotWithShape="1">
          <a:blip r:embed="rId3">
            <a:alphaModFix/>
          </a:blip>
          <a:srcRect b="54109" l="31399" r="35092" t="0"/>
          <a:stretch/>
        </p:blipFill>
        <p:spPr>
          <a:xfrm>
            <a:off x="3381476" y="70025"/>
            <a:ext cx="2855101" cy="1949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6"/>
          <p:cNvCxnSpPr/>
          <p:nvPr/>
        </p:nvCxnSpPr>
        <p:spPr>
          <a:xfrm>
            <a:off x="1716750" y="2178425"/>
            <a:ext cx="224100" cy="12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0" name="Google Shape;100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88100" y="3983164"/>
            <a:ext cx="638450" cy="6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Alpha expansion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11700" y="1152475"/>
            <a:ext cx="85206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Coding our own algorithm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❏"/>
            </a:pPr>
            <a:r>
              <a:rPr lang="fr"/>
              <a:t>Stochastic : assign random new cluster to random pixel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fr"/>
              <a:t>Greedy : assign cluster with smallest total energy to random pixel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fr"/>
              <a:t>Alpha expansion 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/>
              <a:t>- </a:t>
            </a:r>
            <a:r>
              <a:rPr lang="fr" sz="1500"/>
              <a:t>choose a label α</a:t>
            </a:r>
            <a:br>
              <a:rPr lang="fr" sz="1500"/>
            </a:br>
            <a:r>
              <a:rPr lang="fr" sz="1500"/>
              <a:t>- create expansion graph</a:t>
            </a:r>
            <a:br>
              <a:rPr lang="fr" sz="1500"/>
            </a:br>
            <a:r>
              <a:rPr lang="fr" sz="1500"/>
              <a:t>- graph cut to select nodes to assign </a:t>
            </a:r>
            <a:r>
              <a:rPr lang="fr" sz="1500"/>
              <a:t>α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proven to decrease energy at each step</a:t>
            </a:r>
            <a:br>
              <a:rPr lang="fr"/>
            </a:br>
            <a:r>
              <a:rPr lang="fr"/>
              <a:t>→ local minima (NP-hard problem) [3]</a:t>
            </a:r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1848" y="89113"/>
            <a:ext cx="2936144" cy="73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3367275" y="476825"/>
            <a:ext cx="25536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minimize energy function :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6449325" y="741475"/>
            <a:ext cx="15150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</a:rPr>
              <a:t>distance to cluster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7776050" y="741475"/>
            <a:ext cx="15150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2"/>
                </a:solidFill>
              </a:rPr>
              <a:t>smoothness term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176125" y="4659925"/>
            <a:ext cx="74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</a:rPr>
              <a:t>[3]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8425" y="2295575"/>
            <a:ext cx="4559915" cy="276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7124" y="1105638"/>
            <a:ext cx="1354025" cy="905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Alpha expansion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1848" y="365363"/>
            <a:ext cx="2936144" cy="73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3367275" y="476825"/>
            <a:ext cx="25536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minimize energy function :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700" y="1574989"/>
            <a:ext cx="2197600" cy="1376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8984" y="1490313"/>
            <a:ext cx="2146033" cy="13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1125" y="1492538"/>
            <a:ext cx="2197608" cy="13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7">
            <a:alphaModFix/>
          </a:blip>
          <a:srcRect b="0" l="0" r="53102" t="0"/>
          <a:stretch/>
        </p:blipFill>
        <p:spPr>
          <a:xfrm>
            <a:off x="2156225" y="3261050"/>
            <a:ext cx="1399201" cy="13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 rotWithShape="1">
          <a:blip r:embed="rId7">
            <a:alphaModFix/>
          </a:blip>
          <a:srcRect b="0" l="53507" r="0" t="0"/>
          <a:stretch/>
        </p:blipFill>
        <p:spPr>
          <a:xfrm>
            <a:off x="3771925" y="3285550"/>
            <a:ext cx="1354586" cy="136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8">
            <a:alphaModFix/>
          </a:blip>
          <a:srcRect b="0" l="53589" r="0" t="0"/>
          <a:stretch/>
        </p:blipFill>
        <p:spPr>
          <a:xfrm>
            <a:off x="5374800" y="3285550"/>
            <a:ext cx="1354576" cy="1367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 rotWithShape="1">
          <a:blip r:embed="rId9">
            <a:alphaModFix/>
          </a:blip>
          <a:srcRect b="0" l="52950" r="0" t="0"/>
          <a:stretch/>
        </p:blipFill>
        <p:spPr>
          <a:xfrm>
            <a:off x="6945875" y="3285550"/>
            <a:ext cx="1354576" cy="134885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191425" y="3803025"/>
            <a:ext cx="17649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alpha expansion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choosing λ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30" name="Google Shape;13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1004400" y="1226050"/>
            <a:ext cx="14043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stochastic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3949663" y="1226050"/>
            <a:ext cx="14043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greedy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7071826" y="1226050"/>
            <a:ext cx="15588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alpha expansion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2119325" y="4634400"/>
            <a:ext cx="14043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λ = 0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3762950" y="4634400"/>
            <a:ext cx="14043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λ = 0.01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5334038" y="4588000"/>
            <a:ext cx="14043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λ = 0.1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6903250" y="4588000"/>
            <a:ext cx="14043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λ = 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176125" y="4659925"/>
            <a:ext cx="74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</a:rPr>
              <a:t>[3]</a:t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139" name="Google Shape;139;p18"/>
          <p:cNvCxnSpPr/>
          <p:nvPr/>
        </p:nvCxnSpPr>
        <p:spPr>
          <a:xfrm flipH="1" rot="10800000">
            <a:off x="6249700" y="2717450"/>
            <a:ext cx="845400" cy="270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" name="Google Shape;140;p18"/>
          <p:cNvSpPr txBox="1"/>
          <p:nvPr/>
        </p:nvSpPr>
        <p:spPr>
          <a:xfrm>
            <a:off x="4759250" y="2913000"/>
            <a:ext cx="17649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</a:rPr>
              <a:t>reached local minima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Our experiments</a:t>
            </a:r>
            <a:endParaRPr/>
          </a:p>
        </p:txBody>
      </p:sp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Style transfer of RGB images</a:t>
            </a:r>
            <a:endParaRPr/>
          </a:p>
        </p:txBody>
      </p:sp>
      <p:sp>
        <p:nvSpPr>
          <p:cNvPr id="147" name="Google Shape;14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 b="0" l="0" r="33079" t="0"/>
          <a:stretch/>
        </p:blipFill>
        <p:spPr>
          <a:xfrm>
            <a:off x="5986200" y="334550"/>
            <a:ext cx="2796325" cy="1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4">
            <a:alphaModFix/>
          </a:blip>
          <a:srcRect b="0" l="68513" r="0" t="0"/>
          <a:stretch/>
        </p:blipFill>
        <p:spPr>
          <a:xfrm>
            <a:off x="4877250" y="2005412"/>
            <a:ext cx="1731878" cy="167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5">
            <a:alphaModFix/>
          </a:blip>
          <a:srcRect b="0" l="68513" r="0" t="0"/>
          <a:stretch/>
        </p:blipFill>
        <p:spPr>
          <a:xfrm>
            <a:off x="6684800" y="2036063"/>
            <a:ext cx="1700277" cy="164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3">
            <a:alphaModFix/>
          </a:blip>
          <a:srcRect b="0" l="67363" r="0" t="0"/>
          <a:stretch/>
        </p:blipFill>
        <p:spPr>
          <a:xfrm>
            <a:off x="3006500" y="2036063"/>
            <a:ext cx="1795074" cy="167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/>
          <p:nvPr/>
        </p:nvSpPr>
        <p:spPr>
          <a:xfrm>
            <a:off x="667675" y="2276575"/>
            <a:ext cx="17649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alpha expansion with λ = 0.01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choosing α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3397263" y="3715925"/>
            <a:ext cx="14043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α</a:t>
            </a:r>
            <a:r>
              <a:rPr lang="fr">
                <a:solidFill>
                  <a:schemeClr val="dk2"/>
                </a:solidFill>
              </a:rPr>
              <a:t> = 0.1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5041975" y="3715925"/>
            <a:ext cx="14043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α</a:t>
            </a:r>
            <a:r>
              <a:rPr lang="fr">
                <a:solidFill>
                  <a:schemeClr val="dk2"/>
                </a:solidFill>
              </a:rPr>
              <a:t> = 0.3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6611188" y="3715925"/>
            <a:ext cx="14043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α</a:t>
            </a:r>
            <a:r>
              <a:rPr lang="fr">
                <a:solidFill>
                  <a:schemeClr val="dk2"/>
                </a:solidFill>
              </a:rPr>
              <a:t> = 0.5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191300" y="4317825"/>
            <a:ext cx="8127300" cy="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The RBG space is not the best feature space to extract style clusters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176125" y="4659925"/>
            <a:ext cx="74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</a:rPr>
              <a:t>[2]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158" name="Google Shape;15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300" y="3390525"/>
            <a:ext cx="288144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type="title"/>
          </p:nvPr>
        </p:nvSpPr>
        <p:spPr>
          <a:xfrm>
            <a:off x="311700" y="411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Exploring the hyperparameters (full model)</a:t>
            </a:r>
            <a:endParaRPr/>
          </a:p>
        </p:txBody>
      </p:sp>
      <p:sp>
        <p:nvSpPr>
          <p:cNvPr id="164" name="Google Shape;16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480" y="1624204"/>
            <a:ext cx="970289" cy="970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480" y="2740124"/>
            <a:ext cx="970289" cy="970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3427" y="3856044"/>
            <a:ext cx="970289" cy="97028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/>
          <p:nvPr/>
        </p:nvSpPr>
        <p:spPr>
          <a:xfrm>
            <a:off x="1544665" y="1237126"/>
            <a:ext cx="97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α = 0.1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69" name="Google Shape;16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4848" y="1624256"/>
            <a:ext cx="970182" cy="970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14795" y="2740098"/>
            <a:ext cx="970289" cy="970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14795" y="3856044"/>
            <a:ext cx="970289" cy="97028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 txBox="1"/>
          <p:nvPr/>
        </p:nvSpPr>
        <p:spPr>
          <a:xfrm>
            <a:off x="2698166" y="1237126"/>
            <a:ext cx="97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α = 0.3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470650" y="1915796"/>
            <a:ext cx="97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β = 0.001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470650" y="3104860"/>
            <a:ext cx="97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β = 0.01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470650" y="4147636"/>
            <a:ext cx="97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β = 0.1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86098" y="1624269"/>
            <a:ext cx="970182" cy="970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86111" y="2740111"/>
            <a:ext cx="970289" cy="970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86163" y="3856057"/>
            <a:ext cx="970182" cy="970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57374" y="1624217"/>
            <a:ext cx="970289" cy="970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657426" y="2740111"/>
            <a:ext cx="970289" cy="970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657426" y="3856005"/>
            <a:ext cx="970289" cy="97028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3668348" y="1237139"/>
            <a:ext cx="97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α = 0.5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4769449" y="1237139"/>
            <a:ext cx="97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α = 0.9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01638" y="1624214"/>
            <a:ext cx="970300" cy="970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01638" y="2740094"/>
            <a:ext cx="970300" cy="970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701638" y="3865672"/>
            <a:ext cx="970300" cy="97030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/>
          <p:nvPr/>
        </p:nvSpPr>
        <p:spPr>
          <a:xfrm>
            <a:off x="6858562" y="1237139"/>
            <a:ext cx="97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α = 0.9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88" name="Google Shape;188;p20"/>
          <p:cNvSpPr txBox="1"/>
          <p:nvPr/>
        </p:nvSpPr>
        <p:spPr>
          <a:xfrm rot="5400000">
            <a:off x="7723104" y="3266296"/>
            <a:ext cx="1467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5 clusters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89" name="Google Shape;189;p20"/>
          <p:cNvSpPr/>
          <p:nvPr/>
        </p:nvSpPr>
        <p:spPr>
          <a:xfrm rot="10800000">
            <a:off x="7815250" y="1629400"/>
            <a:ext cx="346800" cy="3182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0"/>
          <p:cNvSpPr txBox="1"/>
          <p:nvPr/>
        </p:nvSpPr>
        <p:spPr>
          <a:xfrm rot="5400000">
            <a:off x="5636604" y="3243321"/>
            <a:ext cx="1467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</a:rPr>
              <a:t>3</a:t>
            </a:r>
            <a:r>
              <a:rPr lang="fr" sz="1500">
                <a:solidFill>
                  <a:schemeClr val="dk2"/>
                </a:solidFill>
              </a:rPr>
              <a:t> clusters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91" name="Google Shape;191;p20"/>
          <p:cNvSpPr/>
          <p:nvPr/>
        </p:nvSpPr>
        <p:spPr>
          <a:xfrm rot="10800000">
            <a:off x="5728750" y="1606425"/>
            <a:ext cx="346800" cy="3182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256750" y="80000"/>
            <a:ext cx="992550" cy="9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994225" y="531447"/>
            <a:ext cx="992550" cy="99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/>
        </p:nvSpPr>
        <p:spPr>
          <a:xfrm>
            <a:off x="176125" y="4659925"/>
            <a:ext cx="74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9999"/>
                </a:solidFill>
              </a:rPr>
              <a:t>[1], </a:t>
            </a:r>
            <a:r>
              <a:rPr lang="fr">
                <a:solidFill>
                  <a:srgbClr val="999999"/>
                </a:solidFill>
              </a:rPr>
              <a:t>[4]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Results</a:t>
            </a:r>
            <a:endParaRPr/>
          </a:p>
        </p:txBody>
      </p:sp>
      <p:sp>
        <p:nvSpPr>
          <p:cNvPr id="200" name="Google Shape;20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1" name="Google Shape;2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375" y="1548875"/>
            <a:ext cx="1875659" cy="17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780" y="1114375"/>
            <a:ext cx="1875650" cy="1547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8104" y="3107949"/>
            <a:ext cx="2050999" cy="135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7252" y="989975"/>
            <a:ext cx="1671725" cy="16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7250" y="2867775"/>
            <a:ext cx="1671725" cy="1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